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8" r:id="rId3"/>
    <p:sldId id="274" r:id="rId4"/>
    <p:sldId id="275" r:id="rId5"/>
    <p:sldId id="276" r:id="rId6"/>
    <p:sldId id="278" r:id="rId7"/>
    <p:sldId id="279" r:id="rId8"/>
    <p:sldId id="283" r:id="rId9"/>
    <p:sldId id="277" r:id="rId10"/>
    <p:sldId id="280" r:id="rId11"/>
    <p:sldId id="281" r:id="rId12"/>
    <p:sldId id="282" r:id="rId13"/>
    <p:sldId id="257" r:id="rId14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734"/>
    <a:srgbClr val="EC821C"/>
    <a:srgbClr val="156635"/>
    <a:srgbClr val="156834"/>
    <a:srgbClr val="1C1C1C"/>
    <a:srgbClr val="292929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3357" autoAdjust="0"/>
  </p:normalViewPr>
  <p:slideViewPr>
    <p:cSldViewPr>
      <p:cViewPr varScale="1">
        <p:scale>
          <a:sx n="86" d="100"/>
          <a:sy n="86" d="100"/>
        </p:scale>
        <p:origin x="1536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png"/><Relationship Id="rId7" Type="http://schemas.openxmlformats.org/officeDocument/2006/relationships/image" Target="../media/image13.jpeg"/><Relationship Id="rId2" Type="http://schemas.openxmlformats.org/officeDocument/2006/relationships/image" Target="../media/image8.gi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10" Type="http://schemas.openxmlformats.org/officeDocument/2006/relationships/image" Target="../media/image16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 userDrawn="1"/>
        </p:nvGrpSpPr>
        <p:grpSpPr>
          <a:xfrm>
            <a:off x="2327818" y="5987973"/>
            <a:ext cx="3943348" cy="605913"/>
            <a:chOff x="2762252" y="6096000"/>
            <a:chExt cx="3943348" cy="605913"/>
          </a:xfrm>
        </p:grpSpPr>
        <p:pic>
          <p:nvPicPr>
            <p:cNvPr id="13" name="Picture 12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97440" y="6229915"/>
              <a:ext cx="1108160" cy="338083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7600" y="6276539"/>
              <a:ext cx="1561392" cy="244834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62252" y="6096000"/>
              <a:ext cx="511263" cy="605913"/>
            </a:xfrm>
            <a:prstGeom prst="rect">
              <a:avLst/>
            </a:prstGeom>
          </p:spPr>
        </p:pic>
      </p:grp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371600" y="1752600"/>
            <a:ext cx="66294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/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130425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/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 smtClean="0"/>
              <a:t>Name(s) of presenter(s)</a:t>
            </a:r>
            <a:br>
              <a:rPr lang="en-US" dirty="0" smtClean="0"/>
            </a:br>
            <a:r>
              <a:rPr lang="en-US" dirty="0" smtClean="0"/>
              <a:t>Organizational affiliation</a:t>
            </a:r>
            <a:br>
              <a:rPr lang="en-US" dirty="0" smtClean="0"/>
            </a:br>
            <a:r>
              <a:rPr lang="en-US" dirty="0" smtClean="0"/>
              <a:t>Event name, place and dates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686800" y="6400800"/>
            <a:ext cx="685800" cy="396240"/>
          </a:xfrm>
        </p:spPr>
        <p:txBody>
          <a:bodyPr/>
          <a:lstStyle/>
          <a:p>
            <a:fld id="{47C198E2-3EBB-4273-84A1-D23D84FB351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57200" y="2514600"/>
            <a:ext cx="7772400" cy="4038600"/>
          </a:xfrm>
          <a:prstGeom prst="rect">
            <a:avLst/>
          </a:prstGeom>
        </p:spPr>
        <p:txBody>
          <a:bodyPr/>
          <a:lstStyle>
            <a:lvl1pPr>
              <a:buClr>
                <a:srgbClr val="EC821C"/>
              </a:buClr>
              <a:defRPr sz="2800"/>
            </a:lvl1pPr>
            <a:lvl2pPr>
              <a:buClr>
                <a:srgbClr val="EC821C"/>
              </a:buClr>
              <a:defRPr sz="2800"/>
            </a:lvl2pPr>
            <a:lvl3pPr>
              <a:buClr>
                <a:srgbClr val="EC821C"/>
              </a:buClr>
              <a:defRPr sz="2400"/>
            </a:lvl3pPr>
            <a:lvl4pPr>
              <a:buClr>
                <a:srgbClr val="EC821C"/>
              </a:buClr>
              <a:defRPr sz="2000"/>
            </a:lvl4pPr>
            <a:lvl5pPr>
              <a:buClr>
                <a:srgbClr val="EC821C"/>
              </a:buCl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" y="129540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/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371600"/>
            <a:ext cx="7620000" cy="11430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Use pictures</a:t>
            </a:r>
            <a:endParaRPr lang="en-US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4876801" y="1371600"/>
            <a:ext cx="4267200" cy="5486400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143000"/>
            <a:ext cx="76200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For graphs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198E2-3EBB-4273-84A1-D23D84FB351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457200" y="2438400"/>
            <a:ext cx="7543800" cy="3886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11430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198E2-3EBB-4273-84A1-D23D84FB351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table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533" y="4343400"/>
            <a:ext cx="1152934" cy="576467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1568742" y="5132325"/>
            <a:ext cx="6006516" cy="1649475"/>
            <a:chOff x="713322" y="4566539"/>
            <a:chExt cx="7668678" cy="2105928"/>
          </a:xfrm>
        </p:grpSpPr>
        <p:grpSp>
          <p:nvGrpSpPr>
            <p:cNvPr id="13" name="Group 12"/>
            <p:cNvGrpSpPr/>
            <p:nvPr/>
          </p:nvGrpSpPr>
          <p:grpSpPr>
            <a:xfrm>
              <a:off x="713322" y="4566539"/>
              <a:ext cx="7668678" cy="810528"/>
              <a:chOff x="585261" y="4345594"/>
              <a:chExt cx="7668678" cy="810528"/>
            </a:xfrm>
          </p:grpSpPr>
          <p:pic>
            <p:nvPicPr>
              <p:cNvPr id="19" name="Picture 4" descr="C:\Users\Corporate Comms\Downloads\AfricaRice logo.png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73484" b="19112"/>
              <a:stretch/>
            </p:blipFill>
            <p:spPr bwMode="auto">
              <a:xfrm>
                <a:off x="585261" y="4345594"/>
                <a:ext cx="855169" cy="81052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0" name="Picture 9" descr="C:\Users\Corporate Comms\Downloads\AVRDC logo.jpg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09251" y="4426268"/>
                <a:ext cx="2988101" cy="64918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1" name="Picture 20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181600" y="4368776"/>
                <a:ext cx="1410119" cy="764165"/>
              </a:xfrm>
              <a:prstGeom prst="rect">
                <a:avLst/>
              </a:prstGeom>
            </p:spPr>
          </p:pic>
          <p:pic>
            <p:nvPicPr>
              <p:cNvPr id="22" name="Picture 21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086600" y="4363722"/>
                <a:ext cx="1167339" cy="774272"/>
              </a:xfrm>
              <a:prstGeom prst="rect">
                <a:avLst/>
              </a:prstGeom>
            </p:spPr>
          </p:pic>
        </p:grpSp>
        <p:grpSp>
          <p:nvGrpSpPr>
            <p:cNvPr id="14" name="Group 13"/>
            <p:cNvGrpSpPr/>
            <p:nvPr/>
          </p:nvGrpSpPr>
          <p:grpSpPr>
            <a:xfrm>
              <a:off x="1461561" y="5732528"/>
              <a:ext cx="6172200" cy="939939"/>
              <a:chOff x="685800" y="5702231"/>
              <a:chExt cx="6172200" cy="939939"/>
            </a:xfrm>
          </p:grpSpPr>
          <p:pic>
            <p:nvPicPr>
              <p:cNvPr id="15" name="Picture 14"/>
              <p:cNvPicPr>
                <a:picLocks noChangeAspect="1"/>
              </p:cNvPicPr>
              <p:nvPr userDrawn="1"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045339" y="5765870"/>
                <a:ext cx="812661" cy="812661"/>
              </a:xfrm>
              <a:prstGeom prst="rect">
                <a:avLst/>
              </a:prstGeom>
            </p:spPr>
          </p:pic>
          <p:pic>
            <p:nvPicPr>
              <p:cNvPr id="16" name="Picture 2" descr="C:\Users\Corporate Comms\Downloads\icrisat_logo.jpg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743200" y="5867400"/>
                <a:ext cx="1925053" cy="6096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7" name="Picture 16"/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85800" y="5702231"/>
                <a:ext cx="1728952" cy="939939"/>
              </a:xfrm>
              <a:prstGeom prst="rect">
                <a:avLst/>
              </a:prstGeom>
            </p:spPr>
          </p:pic>
          <p:pic>
            <p:nvPicPr>
              <p:cNvPr id="18" name="Picture 17"/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029200" y="5702231"/>
                <a:ext cx="604674" cy="939939"/>
              </a:xfrm>
              <a:prstGeom prst="rect">
                <a:avLst/>
              </a:prstGeom>
            </p:spPr>
          </p:pic>
        </p:grpSp>
      </p:grpSp>
      <p:sp>
        <p:nvSpPr>
          <p:cNvPr id="23" name="TextBox 22"/>
          <p:cNvSpPr txBox="1"/>
          <p:nvPr userDrawn="1"/>
        </p:nvSpPr>
        <p:spPr>
          <a:xfrm>
            <a:off x="0" y="21336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400800"/>
            <a:ext cx="609600" cy="396240"/>
          </a:xfrm>
          <a:prstGeom prst="bracketPair">
            <a:avLst>
              <a:gd name="adj" fmla="val 17949"/>
            </a:avLst>
          </a:prstGeom>
        </p:spPr>
        <p:txBody>
          <a:bodyPr/>
          <a:lstStyle/>
          <a:p>
            <a:fld id="{47C198E2-3EBB-4273-84A1-D23D84FB3518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8930"/>
            <a:ext cx="9144000" cy="135433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5" r:id="rId3"/>
    <p:sldLayoutId id="2147483667" r:id="rId4"/>
    <p:sldLayoutId id="2147483668" r:id="rId5"/>
    <p:sldLayoutId id="2147483666" r:id="rId6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1143000" y="1752600"/>
            <a:ext cx="6629400" cy="1143000"/>
          </a:xfrm>
        </p:spPr>
        <p:txBody>
          <a:bodyPr/>
          <a:lstStyle/>
          <a:p>
            <a:r>
              <a:rPr lang="en-US" sz="3200" dirty="0" smtClean="0"/>
              <a:t>Northern Ghana Agricultural Household Survey</a:t>
            </a:r>
            <a:endParaRPr lang="en-US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990600" y="3581400"/>
            <a:ext cx="6934199" cy="1981200"/>
          </a:xfrm>
        </p:spPr>
        <p:txBody>
          <a:bodyPr/>
          <a:lstStyle/>
          <a:p>
            <a:r>
              <a:rPr lang="en-US" dirty="0" err="1" smtClean="0"/>
              <a:t>Beliyou</a:t>
            </a:r>
            <a:r>
              <a:rPr lang="en-US" dirty="0"/>
              <a:t> </a:t>
            </a:r>
            <a:r>
              <a:rPr lang="en-US" dirty="0" smtClean="0"/>
              <a:t>Haile</a:t>
            </a:r>
          </a:p>
          <a:p>
            <a:r>
              <a:rPr lang="en-US" dirty="0" smtClean="0"/>
              <a:t>IFPRI</a:t>
            </a:r>
          </a:p>
          <a:p>
            <a:r>
              <a:rPr lang="en-US" dirty="0" smtClean="0"/>
              <a:t>Northern Ghana Baseline Survey Instrument Design Workshop (Accra, Ghana)</a:t>
            </a:r>
          </a:p>
          <a:p>
            <a:r>
              <a:rPr lang="en-US" dirty="0" smtClean="0"/>
              <a:t> February 10,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905000"/>
            <a:ext cx="7772400" cy="4038600"/>
          </a:xfrm>
        </p:spPr>
        <p:txBody>
          <a:bodyPr/>
          <a:lstStyle/>
          <a:p>
            <a:pPr marL="628650" indent="-514350">
              <a:buFont typeface="+mj-lt"/>
              <a:buAutoNum type="alphaUcPeriod" startAt="4"/>
            </a:pPr>
            <a:r>
              <a:rPr lang="en-US" dirty="0" smtClean="0"/>
              <a:t>Sample size calculation - </a:t>
            </a:r>
            <a:r>
              <a:rPr lang="en-US" dirty="0"/>
              <a:t>GLSS 5</a:t>
            </a:r>
            <a:r>
              <a:rPr lang="en-US" dirty="0" smtClean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198E2-3EBB-4273-84A1-D23D84FB3518}" type="slidenum">
              <a:rPr lang="en-US" smtClean="0"/>
              <a:pPr/>
              <a:t>10</a:t>
            </a:fld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0902577"/>
              </p:ext>
            </p:extLst>
          </p:nvPr>
        </p:nvGraphicFramePr>
        <p:xfrm>
          <a:off x="838200" y="2438393"/>
          <a:ext cx="7848601" cy="411480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93948"/>
                <a:gridCol w="967299"/>
                <a:gridCol w="1204052"/>
                <a:gridCol w="870647"/>
                <a:gridCol w="870647"/>
                <a:gridCol w="947336"/>
                <a:gridCol w="947336"/>
                <a:gridCol w="947336"/>
              </a:tblGrid>
              <a:tr h="210566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gridSpan="7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Follow-up scenarios -&gt; 20% increase in average maize harvest 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value/area</a:t>
                      </a: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5631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New maize harvest/ha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Correlation between measurements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Power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Intra-cluster 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correlation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Sample required 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# of 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farmers per community 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Number of communities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10566">
                <a:tc rowSpan="14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Baseline values:                     Avg. maize harvest value/ha: 192 GHc/ha                                   Std. dev.: 401                     Deff: 3.41 (ρ=.172)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rowSpan="14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230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rowSpan="14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0.7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rowSpan="5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90%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1,125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1056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0.172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2,867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287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1056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0.1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2,138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214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1056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0.05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1,632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163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1056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0.03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1,429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143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1056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9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80%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812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1056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0.172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2070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207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1056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0.1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1543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154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1056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0.05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1178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118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1056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0.03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1032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103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1056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0.172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3,467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173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1056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0.1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2,355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118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1056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0.05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1,584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79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1056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0.03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1,275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64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Text Placeholder 2"/>
          <p:cNvSpPr txBox="1">
            <a:spLocks/>
          </p:cNvSpPr>
          <p:nvPr/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 marL="114300" indent="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None/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b="1" dirty="0" smtClean="0"/>
              <a:t>What has been done?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2035423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905000"/>
            <a:ext cx="7772400" cy="4038600"/>
          </a:xfrm>
        </p:spPr>
        <p:txBody>
          <a:bodyPr/>
          <a:lstStyle/>
          <a:p>
            <a:pPr marL="628650" indent="-514350">
              <a:buFont typeface="+mj-lt"/>
              <a:buAutoNum type="alphaUcPeriod" startAt="4"/>
            </a:pPr>
            <a:r>
              <a:rPr lang="en-US" dirty="0" smtClean="0"/>
              <a:t>Search for a local M&amp;E coordinator and a partner to help collect baseline data </a:t>
            </a:r>
          </a:p>
          <a:p>
            <a:pPr lvl="1"/>
            <a:r>
              <a:rPr lang="en-US" dirty="0" smtClean="0"/>
              <a:t>Innovations for Poverty Action (IPA)</a:t>
            </a:r>
          </a:p>
          <a:p>
            <a:pPr lvl="1"/>
            <a:r>
              <a:rPr lang="en-US" dirty="0" smtClean="0"/>
              <a:t>ISSER</a:t>
            </a:r>
          </a:p>
          <a:p>
            <a:pPr lvl="1"/>
            <a:r>
              <a:rPr lang="en-US" dirty="0" smtClean="0"/>
              <a:t>Interviews with applicants for the M&amp;E position (ongoing)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198E2-3EBB-4273-84A1-D23D84FB3518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Text Placeholder 2"/>
          <p:cNvSpPr txBox="1">
            <a:spLocks/>
          </p:cNvSpPr>
          <p:nvPr/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 marL="114300" indent="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None/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b="1" dirty="0" smtClean="0"/>
              <a:t>What has been done?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3510212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905000"/>
            <a:ext cx="8458200" cy="4800600"/>
          </a:xfrm>
        </p:spPr>
        <p:txBody>
          <a:bodyPr/>
          <a:lstStyle/>
          <a:p>
            <a:r>
              <a:rPr lang="en-US" dirty="0" smtClean="0"/>
              <a:t>Time – fielding in March, 2013</a:t>
            </a:r>
          </a:p>
          <a:p>
            <a:r>
              <a:rPr lang="en-US" dirty="0" smtClean="0"/>
              <a:t>Statistical power of AR research design</a:t>
            </a:r>
          </a:p>
          <a:p>
            <a:pPr lvl="1"/>
            <a:r>
              <a:rPr lang="en-US" dirty="0" smtClean="0"/>
              <a:t>Increasing target communities vs. increasing sample farmers per community</a:t>
            </a:r>
          </a:p>
          <a:p>
            <a:pPr lvl="1"/>
            <a:r>
              <a:rPr lang="en-US" dirty="0"/>
              <a:t>Number and intensity of interventions </a:t>
            </a:r>
          </a:p>
          <a:p>
            <a:pPr lvl="1"/>
            <a:r>
              <a:rPr lang="en-US" dirty="0" smtClean="0"/>
              <a:t>Potential spillover  </a:t>
            </a:r>
          </a:p>
          <a:p>
            <a:r>
              <a:rPr lang="en-US" dirty="0" smtClean="0"/>
              <a:t>Getting the right M&amp;E coordinator</a:t>
            </a:r>
          </a:p>
          <a:p>
            <a:endParaRPr lang="en-US" dirty="0" smtClean="0"/>
          </a:p>
          <a:p>
            <a:pPr marL="114300" indent="0">
              <a:buNone/>
            </a:pPr>
            <a:r>
              <a:rPr lang="en-US" dirty="0" smtClean="0"/>
              <a:t>… need to move forward fast (and carefully)!</a:t>
            </a:r>
            <a:endParaRPr lang="en-US" dirty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198E2-3EBB-4273-84A1-D23D84FB3518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7" name="Text Placeholder 2"/>
          <p:cNvSpPr txBox="1">
            <a:spLocks/>
          </p:cNvSpPr>
          <p:nvPr/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 marL="114300" indent="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None/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b="1" dirty="0" smtClean="0"/>
              <a:t>Challenge 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2991840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501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Africa RISING</a:t>
            </a:r>
            <a:r>
              <a:rPr lang="en-US" dirty="0" smtClean="0"/>
              <a:t> Ghana survey design </a:t>
            </a:r>
            <a:endParaRPr lang="en-US" dirty="0" smtClean="0"/>
          </a:p>
          <a:p>
            <a:r>
              <a:rPr lang="en-US" dirty="0" smtClean="0"/>
              <a:t>What has been </a:t>
            </a:r>
            <a:r>
              <a:rPr lang="en-US" dirty="0" smtClean="0"/>
              <a:t>done thus far by the IFPRI’s M&amp;E team</a:t>
            </a:r>
            <a:endParaRPr lang="en-US" dirty="0" smtClean="0"/>
          </a:p>
          <a:p>
            <a:r>
              <a:rPr lang="en-US" dirty="0" smtClean="0"/>
              <a:t>Challenges </a:t>
            </a:r>
            <a:r>
              <a:rPr lang="en-US" dirty="0" smtClean="0"/>
              <a:t>faced </a:t>
            </a:r>
          </a:p>
          <a:p>
            <a:r>
              <a:rPr lang="en-US" dirty="0" smtClean="0"/>
              <a:t>Detailed (question-by-question) discussion of draft survey tool proposed for Ghana baseline survey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295400"/>
            <a:ext cx="7620000" cy="609600"/>
          </a:xfrm>
        </p:spPr>
        <p:txBody>
          <a:bodyPr/>
          <a:lstStyle/>
          <a:p>
            <a:r>
              <a:rPr lang="en-US" sz="3600" b="1" dirty="0" smtClean="0"/>
              <a:t>Introduction</a:t>
            </a:r>
            <a:endParaRPr lang="en-US" sz="36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198E2-3EBB-4273-84A1-D23D84FB3518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109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G</a:t>
            </a:r>
            <a:r>
              <a:rPr lang="en-US" dirty="0" smtClean="0"/>
              <a:t>enerate </a:t>
            </a:r>
            <a:r>
              <a:rPr lang="en-US" dirty="0"/>
              <a:t>valuable information to </a:t>
            </a:r>
            <a:r>
              <a:rPr lang="en-US" dirty="0" smtClean="0"/>
              <a:t>inform AR </a:t>
            </a:r>
            <a:r>
              <a:rPr lang="en-US" dirty="0"/>
              <a:t>research </a:t>
            </a:r>
            <a:r>
              <a:rPr lang="en-US" dirty="0" smtClean="0"/>
              <a:t>activities</a:t>
            </a:r>
          </a:p>
          <a:p>
            <a:r>
              <a:rPr lang="en-US" dirty="0" smtClean="0"/>
              <a:t>Baseline indicators to gauge progress  </a:t>
            </a:r>
          </a:p>
          <a:p>
            <a:r>
              <a:rPr lang="en-US" dirty="0"/>
              <a:t>I</a:t>
            </a:r>
            <a:r>
              <a:rPr lang="en-US" dirty="0" smtClean="0"/>
              <a:t>mpact assessment (with follow-up data)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198E2-3EBB-4273-84A1-D23D84FB3518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295400"/>
            <a:ext cx="7620000" cy="609600"/>
          </a:xfrm>
        </p:spPr>
        <p:txBody>
          <a:bodyPr/>
          <a:lstStyle/>
          <a:p>
            <a:r>
              <a:rPr lang="en-US" sz="3600" b="1" dirty="0" smtClean="0"/>
              <a:t>The Survey 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3468183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72440" y="2057400"/>
            <a:ext cx="8290560" cy="4038600"/>
          </a:xfrm>
        </p:spPr>
        <p:txBody>
          <a:bodyPr/>
          <a:lstStyle/>
          <a:p>
            <a:pPr marL="628650" indent="-514350">
              <a:buFont typeface="+mj-lt"/>
              <a:buAutoNum type="alphaUcPeriod"/>
            </a:pPr>
            <a:r>
              <a:rPr lang="en-US" dirty="0" smtClean="0"/>
              <a:t>Community Selection – Based on 1</a:t>
            </a:r>
            <a:r>
              <a:rPr lang="en-US" baseline="30000" dirty="0" smtClean="0"/>
              <a:t>st</a:t>
            </a:r>
            <a:r>
              <a:rPr lang="en-US" dirty="0" smtClean="0"/>
              <a:t> Year Activities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198E2-3EBB-4273-84A1-D23D84FB3518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0177274"/>
              </p:ext>
            </p:extLst>
          </p:nvPr>
        </p:nvGraphicFramePr>
        <p:xfrm>
          <a:off x="762000" y="2743200"/>
          <a:ext cx="7543800" cy="2661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6911"/>
                <a:gridCol w="1493822"/>
                <a:gridCol w="3510481"/>
                <a:gridCol w="1792586"/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                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Region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District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# of communities 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Upper East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Bawku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West,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Kassena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Mankana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Bongo, and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Talensi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Nabdam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Upper</a:t>
                      </a:r>
                      <a:r>
                        <a:rPr lang="en-US" baseline="0" dirty="0" smtClean="0"/>
                        <a:t> West 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Nadowli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Wa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and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Wa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West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Northern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Savelugu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Nanton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Tolon-Kumbungu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Yendi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and Tamale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24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b="1" dirty="0" smtClean="0"/>
                        <a:t>Total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1" dirty="0" smtClean="0"/>
                        <a:t>3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1" dirty="0" smtClean="0"/>
                        <a:t>11</a:t>
                      </a:r>
                      <a:endParaRPr lang="en-US" b="1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1" dirty="0" smtClean="0"/>
                        <a:t>52</a:t>
                      </a:r>
                      <a:endParaRPr lang="en-US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Text Placeholder 2"/>
          <p:cNvSpPr txBox="1">
            <a:spLocks/>
          </p:cNvSpPr>
          <p:nvPr/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 marL="114300" indent="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None/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b="1" dirty="0" smtClean="0"/>
              <a:t>What has been done?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550326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72440" y="2057400"/>
            <a:ext cx="7772400" cy="4038600"/>
          </a:xfrm>
        </p:spPr>
        <p:txBody>
          <a:bodyPr/>
          <a:lstStyle/>
          <a:p>
            <a:pPr marL="628650" indent="-514350">
              <a:buFont typeface="+mj-lt"/>
              <a:buAutoNum type="alphaUcPeriod" startAt="2"/>
            </a:pPr>
            <a:r>
              <a:rPr lang="en-US" dirty="0" smtClean="0"/>
              <a:t>Biophysical </a:t>
            </a:r>
            <a:r>
              <a:rPr lang="en-US" dirty="0"/>
              <a:t>and socio-economic characteristics of target region</a:t>
            </a:r>
          </a:p>
          <a:p>
            <a:pPr lvl="1"/>
            <a:r>
              <a:rPr lang="en-US" sz="2400" dirty="0" smtClean="0"/>
              <a:t>Agro-ecological zone, </a:t>
            </a:r>
            <a:r>
              <a:rPr lang="en-US" sz="2400" dirty="0"/>
              <a:t>precipitation, elevation, slope, farming system, market access, Length of Growth Period (LGP), and land </a:t>
            </a:r>
            <a:r>
              <a:rPr lang="en-US" sz="2400" dirty="0" smtClean="0"/>
              <a:t>cover</a:t>
            </a:r>
          </a:p>
          <a:p>
            <a:pPr lvl="1"/>
            <a:r>
              <a:rPr lang="en-US" sz="2400" dirty="0" smtClean="0"/>
              <a:t>Stratification based on LGP and market access</a:t>
            </a:r>
          </a:p>
          <a:p>
            <a:pPr lvl="1"/>
            <a:endParaRPr lang="en-US" sz="2400" dirty="0" smtClean="0"/>
          </a:p>
          <a:p>
            <a:pPr lvl="1"/>
            <a:endParaRPr lang="en-US" sz="16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198E2-3EBB-4273-84A1-D23D84FB3518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Text Placeholder 2"/>
          <p:cNvSpPr txBox="1">
            <a:spLocks/>
          </p:cNvSpPr>
          <p:nvPr/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 marL="114300" indent="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None/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b="1" dirty="0" smtClean="0"/>
              <a:t>What has been done?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3946614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1371600"/>
            <a:ext cx="7391400" cy="4993724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72440" y="2057400"/>
            <a:ext cx="7772400" cy="4038600"/>
          </a:xfrm>
        </p:spPr>
        <p:txBody>
          <a:bodyPr/>
          <a:lstStyle/>
          <a:p>
            <a:pPr lvl="1"/>
            <a:endParaRPr lang="en-US" sz="2400" dirty="0" smtClean="0"/>
          </a:p>
          <a:p>
            <a:pPr lvl="1"/>
            <a:endParaRPr lang="en-US" sz="16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198E2-3EBB-4273-84A1-D23D84FB3518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" name="Text Placeholder 2"/>
          <p:cNvSpPr txBox="1">
            <a:spLocks/>
          </p:cNvSpPr>
          <p:nvPr/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 marL="114300" indent="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None/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b="1" dirty="0" smtClean="0"/>
              <a:t>LGP</a:t>
            </a:r>
            <a:endParaRPr lang="en-US" sz="3600" b="1" dirty="0"/>
          </a:p>
        </p:txBody>
      </p:sp>
      <p:sp>
        <p:nvSpPr>
          <p:cNvPr id="3" name="Rectangle 2"/>
          <p:cNvSpPr/>
          <p:nvPr/>
        </p:nvSpPr>
        <p:spPr>
          <a:xfrm>
            <a:off x="270942" y="6424918"/>
            <a:ext cx="22436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(source: ICRISAT)</a:t>
            </a:r>
          </a:p>
        </p:txBody>
      </p:sp>
    </p:spTree>
    <p:extLst>
      <p:ext uri="{BB962C8B-B14F-4D97-AF65-F5344CB8AC3E}">
        <p14:creationId xmlns:p14="http://schemas.microsoft.com/office/powerpoint/2010/main" val="210185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1330236"/>
            <a:ext cx="6705600" cy="5333999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72440" y="2057400"/>
            <a:ext cx="7772400" cy="4038600"/>
          </a:xfrm>
        </p:spPr>
        <p:txBody>
          <a:bodyPr/>
          <a:lstStyle/>
          <a:p>
            <a:pPr lvl="1"/>
            <a:endParaRPr lang="en-US" sz="2400" dirty="0" smtClean="0"/>
          </a:p>
          <a:p>
            <a:pPr lvl="1"/>
            <a:endParaRPr lang="en-US" sz="16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198E2-3EBB-4273-84A1-D23D84FB3518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8" name="Text Placeholder 2"/>
          <p:cNvSpPr txBox="1">
            <a:spLocks/>
          </p:cNvSpPr>
          <p:nvPr/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 marL="114300" indent="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None/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b="1" dirty="0" smtClean="0"/>
              <a:t>Market Access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65056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72440" y="2057400"/>
            <a:ext cx="7772400" cy="4038600"/>
          </a:xfrm>
        </p:spPr>
        <p:txBody>
          <a:bodyPr/>
          <a:lstStyle/>
          <a:p>
            <a:pPr lvl="1"/>
            <a:endParaRPr lang="en-US" sz="2400" dirty="0" smtClean="0"/>
          </a:p>
          <a:p>
            <a:pPr lvl="1"/>
            <a:endParaRPr lang="en-US" sz="16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198E2-3EBB-4273-84A1-D23D84FB3518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8" name="Text Placeholder 2"/>
          <p:cNvSpPr txBox="1">
            <a:spLocks/>
          </p:cNvSpPr>
          <p:nvPr/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 marL="114300" indent="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None/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 smtClean="0"/>
              <a:t>LGP and market access – 6 unique classes </a:t>
            </a:r>
            <a:endParaRPr lang="en-US" sz="2400" b="1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184655"/>
              </p:ext>
            </p:extLst>
          </p:nvPr>
        </p:nvGraphicFramePr>
        <p:xfrm>
          <a:off x="762000" y="2057400"/>
          <a:ext cx="7391400" cy="42774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42538"/>
                <a:gridCol w="613362"/>
                <a:gridCol w="885969"/>
                <a:gridCol w="1270434"/>
                <a:gridCol w="1430594"/>
                <a:gridCol w="1748503"/>
              </a:tblGrid>
              <a:tr h="42951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District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LGP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LGP class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Market access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Market access class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Final class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2951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</a:rPr>
                        <a:t>Nadowli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166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Med-Low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187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Med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Med-Low LGP * Med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</a:rPr>
                        <a:t>mkt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077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Bawku West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158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Low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123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Med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Low LGP * Med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</a:rPr>
                        <a:t>mkt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42951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Kassena Nankana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152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Low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165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Med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Low LGP * Med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</a:rPr>
                        <a:t>mkt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2077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Bongo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154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Low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148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Med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Low LGP * Med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</a:rPr>
                        <a:t>mkt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2077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Talensi Nabdam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161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Low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148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Med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Low LGP * Med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</a:rPr>
                        <a:t>mkt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42951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Wa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178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Med-High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201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Low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Med-High LGP * Low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</a:rPr>
                        <a:t>mkt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50000"/>
                        <a:lumOff val="50000"/>
                      </a:schemeClr>
                    </a:solidFill>
                  </a:tcPr>
                </a:tc>
              </a:tr>
              <a:tr h="42951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Wa West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180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Med-High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160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Med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Med-High LGP * Med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</a:rPr>
                        <a:t>mkt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42951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Savelugu Nanton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181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Med-High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176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Med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Med-High LGP * Med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</a:rPr>
                        <a:t>mkt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42951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Tolon-Kumbungu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183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Med-High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186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Med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Med-High LGP * Med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</a:rPr>
                        <a:t>mkt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077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Yendi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194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High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181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Med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High LGP * Med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</a:rPr>
                        <a:t>mkt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42951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Tamale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189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Med-High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60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High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Med-High LGP * High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</a:rPr>
                        <a:t>mkt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9049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905000"/>
            <a:ext cx="7772400" cy="4724400"/>
          </a:xfrm>
        </p:spPr>
        <p:txBody>
          <a:bodyPr/>
          <a:lstStyle/>
          <a:p>
            <a:pPr marL="628650" indent="-514350">
              <a:buFont typeface="+mj-lt"/>
              <a:buAutoNum type="alphaUcPeriod" startAt="3"/>
            </a:pPr>
            <a:r>
              <a:rPr lang="en-US" dirty="0" smtClean="0"/>
              <a:t>Development of survey instrument based on:</a:t>
            </a:r>
          </a:p>
          <a:p>
            <a:pPr lvl="1"/>
            <a:r>
              <a:rPr lang="en-US" sz="2400" dirty="0" smtClean="0"/>
              <a:t> Northern </a:t>
            </a:r>
            <a:r>
              <a:rPr lang="en-US" sz="2400" dirty="0"/>
              <a:t>Ghana Agricultural Survey </a:t>
            </a:r>
            <a:r>
              <a:rPr lang="en-US" sz="2400" dirty="0" smtClean="0"/>
              <a:t>(IFPRI </a:t>
            </a:r>
            <a:r>
              <a:rPr lang="en-US" sz="2400" dirty="0"/>
              <a:t>and </a:t>
            </a:r>
            <a:r>
              <a:rPr lang="en-US" sz="2400" dirty="0" smtClean="0"/>
              <a:t>ISSER, 2011</a:t>
            </a:r>
            <a:r>
              <a:rPr lang="en-US" sz="2400" dirty="0"/>
              <a:t>) </a:t>
            </a:r>
            <a:endParaRPr lang="en-US" sz="2400" dirty="0" smtClean="0"/>
          </a:p>
          <a:p>
            <a:pPr lvl="1"/>
            <a:r>
              <a:rPr lang="en-US" sz="2400" dirty="0" smtClean="0"/>
              <a:t>Malawi </a:t>
            </a:r>
            <a:r>
              <a:rPr lang="en-US" sz="2400" dirty="0"/>
              <a:t>Unified Baseline Survey </a:t>
            </a:r>
            <a:r>
              <a:rPr lang="en-US" sz="2400" dirty="0" smtClean="0"/>
              <a:t>(IFPRI </a:t>
            </a:r>
            <a:r>
              <a:rPr lang="en-US" sz="2400" dirty="0"/>
              <a:t>and USAID in 2012</a:t>
            </a:r>
            <a:r>
              <a:rPr lang="en-US" sz="2400" dirty="0" smtClean="0"/>
              <a:t>).</a:t>
            </a:r>
          </a:p>
          <a:p>
            <a:pPr lvl="1"/>
            <a:r>
              <a:rPr lang="en-US" sz="2400" dirty="0" err="1" smtClean="0"/>
              <a:t>FtF</a:t>
            </a:r>
            <a:r>
              <a:rPr lang="en-US" sz="2400" dirty="0" smtClean="0"/>
              <a:t> population-based survey</a:t>
            </a:r>
          </a:p>
          <a:p>
            <a:pPr lvl="1"/>
            <a:r>
              <a:rPr lang="en-US" sz="2400" dirty="0" smtClean="0"/>
              <a:t>Feedback from ESA team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198E2-3EBB-4273-84A1-D23D84FB3518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Text Placeholder 2"/>
          <p:cNvSpPr txBox="1">
            <a:spLocks/>
          </p:cNvSpPr>
          <p:nvPr/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 marL="114300" indent="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None/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b="1" dirty="0" smtClean="0"/>
              <a:t>What has been done?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529667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RO1-ESA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Africa RISING RO1-ESA</Template>
  <TotalTime>1570</TotalTime>
  <Words>588</Words>
  <Application>Microsoft Office PowerPoint</Application>
  <PresentationFormat>On-screen Show (4:3)</PresentationFormat>
  <Paragraphs>217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Times New Roman</vt:lpstr>
      <vt:lpstr>Wingdings</vt:lpstr>
      <vt:lpstr>Africa RISING RO1-ESA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IFPRI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CAZZARRI</dc:creator>
  <cp:lastModifiedBy>Haile, Beliyou (IFPRI)</cp:lastModifiedBy>
  <cp:revision>62</cp:revision>
  <cp:lastPrinted>2011-10-06T11:45:23Z</cp:lastPrinted>
  <dcterms:created xsi:type="dcterms:W3CDTF">2013-01-27T08:52:23Z</dcterms:created>
  <dcterms:modified xsi:type="dcterms:W3CDTF">2014-02-11T15:47:16Z</dcterms:modified>
</cp:coreProperties>
</file>